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7" r:id="rId4"/>
    <p:sldId id="305" r:id="rId5"/>
    <p:sldId id="266" r:id="rId6"/>
    <p:sldId id="280" r:id="rId7"/>
    <p:sldId id="288" r:id="rId8"/>
    <p:sldId id="293" r:id="rId9"/>
    <p:sldId id="299" r:id="rId10"/>
    <p:sldId id="304" r:id="rId11"/>
    <p:sldId id="276" r:id="rId12"/>
    <p:sldId id="273" r:id="rId13"/>
    <p:sldId id="267" r:id="rId14"/>
    <p:sldId id="268" r:id="rId1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8" d="100"/>
          <a:sy n="68" d="100"/>
        </p:scale>
        <p:origin x="-492" y="-90"/>
      </p:cViewPr>
      <p:guideLst>
        <p:guide orient="horz" pos="2160"/>
        <p:guide pos="288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53" name="Freeform 2"/>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1" name="Group 3"/>
          <p:cNvGrpSpPr/>
          <p:nvPr/>
        </p:nvGrpSpPr>
        <p:grpSpPr>
          <a:xfrm>
            <a:off x="4572000" y="28575"/>
            <a:ext cx="4756150" cy="4338638"/>
            <a:chOff x="2918" y="18"/>
            <a:chExt cx="2958" cy="2699"/>
          </a:xfrm>
        </p:grpSpPr>
        <p:sp>
          <p:nvSpPr>
            <p:cNvPr id="255" name="Freeform 4"/>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7" name="Freeform 6"/>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8" name="Freeform 7"/>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9" name="Freeform 8"/>
            <p:cNvSpPr/>
            <p:nvPr/>
          </p:nvSpPr>
          <p:spPr bwMode="auto">
            <a:xfrm>
              <a:off x="3272" y="645"/>
              <a:ext cx="664"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0" name="Freeform 9"/>
            <p:cNvSpPr/>
            <p:nvPr/>
          </p:nvSpPr>
          <p:spPr bwMode="auto">
            <a:xfrm>
              <a:off x="4046" y="1545"/>
              <a:ext cx="506" cy="516"/>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 name="Freeform 10"/>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2" name="Freeform 11"/>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3" name="Freeform 12"/>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4" name="Freeform 13"/>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5" name="Freeform 14"/>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 name="Freeform 15"/>
            <p:cNvSpPr/>
            <p:nvPr/>
          </p:nvSpPr>
          <p:spPr bwMode="auto">
            <a:xfrm>
              <a:off x="5042" y="1656"/>
              <a:ext cx="584"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7" name="Freeform 16"/>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2" name="Group 17"/>
          <p:cNvGrpSpPr/>
          <p:nvPr/>
        </p:nvGrpSpPr>
        <p:grpSpPr>
          <a:xfrm>
            <a:off x="554038" y="36513"/>
            <a:ext cx="7891462" cy="6821487"/>
            <a:chOff x="349" y="23"/>
            <a:chExt cx="4971" cy="4297"/>
          </a:xfrm>
        </p:grpSpPr>
        <p:sp>
          <p:nvSpPr>
            <p:cNvPr id="269" name="Rectangle 18"/>
            <p:cNvSpPr>
              <a:spLocks noChangeArrowheads="1"/>
            </p:cNvSpPr>
            <p:nvPr/>
          </p:nvSpPr>
          <p:spPr bwMode="auto">
            <a:xfrm>
              <a:off x="384"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0"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1"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2"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3"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4"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5"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7"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8"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9"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0" name="Rectangle 29"/>
            <p:cNvSpPr>
              <a:spLocks noChangeArrowheads="1"/>
            </p:cNvSpPr>
            <p:nvPr/>
          </p:nvSpPr>
          <p:spPr bwMode="auto">
            <a:xfrm>
              <a:off x="384"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1" name="Rectangle 30"/>
            <p:cNvSpPr>
              <a:spLocks noChangeArrowheads="1"/>
            </p:cNvSpPr>
            <p:nvPr/>
          </p:nvSpPr>
          <p:spPr bwMode="auto">
            <a:xfrm>
              <a:off x="82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2"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3"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4"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5"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7"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8"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9"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0"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2" name="Rectangle 41"/>
            <p:cNvSpPr>
              <a:spLocks noChangeArrowheads="1"/>
            </p:cNvSpPr>
            <p:nvPr/>
          </p:nvSpPr>
          <p:spPr bwMode="auto">
            <a:xfrm>
              <a:off x="82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3" name="Rectangle 42"/>
            <p:cNvSpPr>
              <a:spLocks noChangeArrowheads="1"/>
            </p:cNvSpPr>
            <p:nvPr/>
          </p:nvSpPr>
          <p:spPr bwMode="auto">
            <a:xfrm>
              <a:off x="127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4"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5"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8"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9"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0"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1"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2"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3"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4" name="Rectangle 53"/>
            <p:cNvSpPr>
              <a:spLocks noChangeArrowheads="1"/>
            </p:cNvSpPr>
            <p:nvPr/>
          </p:nvSpPr>
          <p:spPr bwMode="auto">
            <a:xfrm>
              <a:off x="127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5" name="Rectangle 54"/>
            <p:cNvSpPr>
              <a:spLocks noChangeArrowheads="1"/>
            </p:cNvSpPr>
            <p:nvPr/>
          </p:nvSpPr>
          <p:spPr bwMode="auto">
            <a:xfrm>
              <a:off x="1724"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6"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9"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0"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1"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2"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3"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4"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5"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6" name="Rectangle 65"/>
            <p:cNvSpPr>
              <a:spLocks noChangeArrowheads="1"/>
            </p:cNvSpPr>
            <p:nvPr/>
          </p:nvSpPr>
          <p:spPr bwMode="auto">
            <a:xfrm>
              <a:off x="1724"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 name="Rectangle 66"/>
            <p:cNvSpPr>
              <a:spLocks noChangeArrowheads="1"/>
            </p:cNvSpPr>
            <p:nvPr/>
          </p:nvSpPr>
          <p:spPr bwMode="auto">
            <a:xfrm>
              <a:off x="2169" y="23"/>
              <a:ext cx="21"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8"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9"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0"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1"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2"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3"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4"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5"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6"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 name="Rectangle 77"/>
            <p:cNvSpPr>
              <a:spLocks noChangeArrowheads="1"/>
            </p:cNvSpPr>
            <p:nvPr/>
          </p:nvSpPr>
          <p:spPr bwMode="auto">
            <a:xfrm>
              <a:off x="2169" y="4269"/>
              <a:ext cx="21"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9" name="Rectangle 78"/>
            <p:cNvSpPr>
              <a:spLocks noChangeArrowheads="1"/>
            </p:cNvSpPr>
            <p:nvPr/>
          </p:nvSpPr>
          <p:spPr bwMode="auto">
            <a:xfrm>
              <a:off x="262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0"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1"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2"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3"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4"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5"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6"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7"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8"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9"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0" name="Rectangle 89"/>
            <p:cNvSpPr>
              <a:spLocks noChangeArrowheads="1"/>
            </p:cNvSpPr>
            <p:nvPr/>
          </p:nvSpPr>
          <p:spPr bwMode="auto">
            <a:xfrm>
              <a:off x="262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1" name="Rectangle 90"/>
            <p:cNvSpPr>
              <a:spLocks noChangeArrowheads="1"/>
            </p:cNvSpPr>
            <p:nvPr/>
          </p:nvSpPr>
          <p:spPr bwMode="auto">
            <a:xfrm>
              <a:off x="3065"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2"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3"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4"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5"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6"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7"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8"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9"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0"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1"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2" name="Rectangle 101"/>
            <p:cNvSpPr>
              <a:spLocks noChangeArrowheads="1"/>
            </p:cNvSpPr>
            <p:nvPr/>
          </p:nvSpPr>
          <p:spPr bwMode="auto">
            <a:xfrm>
              <a:off x="3065"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3" name="Rectangle 102"/>
            <p:cNvSpPr>
              <a:spLocks noChangeArrowheads="1"/>
            </p:cNvSpPr>
            <p:nvPr/>
          </p:nvSpPr>
          <p:spPr bwMode="auto">
            <a:xfrm>
              <a:off x="351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4"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5"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6"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7"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1"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2"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3"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4" name="Rectangle 113"/>
            <p:cNvSpPr>
              <a:spLocks noChangeArrowheads="1"/>
            </p:cNvSpPr>
            <p:nvPr/>
          </p:nvSpPr>
          <p:spPr bwMode="auto">
            <a:xfrm>
              <a:off x="351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5" name="Rectangle 114"/>
            <p:cNvSpPr>
              <a:spLocks noChangeArrowheads="1"/>
            </p:cNvSpPr>
            <p:nvPr/>
          </p:nvSpPr>
          <p:spPr bwMode="auto">
            <a:xfrm>
              <a:off x="396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6"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7"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9"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0"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1"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2"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3"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4"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5"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6" name="Rectangle 125"/>
            <p:cNvSpPr>
              <a:spLocks noChangeArrowheads="1"/>
            </p:cNvSpPr>
            <p:nvPr/>
          </p:nvSpPr>
          <p:spPr bwMode="auto">
            <a:xfrm>
              <a:off x="396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7" name="Rectangle 126"/>
            <p:cNvSpPr>
              <a:spLocks noChangeArrowheads="1"/>
            </p:cNvSpPr>
            <p:nvPr/>
          </p:nvSpPr>
          <p:spPr bwMode="auto">
            <a:xfrm>
              <a:off x="4405"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9"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0"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1"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2"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3"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4"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5"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6"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7"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8" name="Rectangle 137"/>
            <p:cNvSpPr>
              <a:spLocks noChangeArrowheads="1"/>
            </p:cNvSpPr>
            <p:nvPr/>
          </p:nvSpPr>
          <p:spPr bwMode="auto">
            <a:xfrm>
              <a:off x="4405"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 name="Rectangle 138"/>
            <p:cNvSpPr>
              <a:spLocks noChangeArrowheads="1"/>
            </p:cNvSpPr>
            <p:nvPr/>
          </p:nvSpPr>
          <p:spPr bwMode="auto">
            <a:xfrm>
              <a:off x="485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0"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1"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2"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3"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4"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5"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6"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7"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8"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0" name="Rectangle 149"/>
            <p:cNvSpPr>
              <a:spLocks noChangeArrowheads="1"/>
            </p:cNvSpPr>
            <p:nvPr/>
          </p:nvSpPr>
          <p:spPr bwMode="auto">
            <a:xfrm>
              <a:off x="485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1" name="Rectangle 150"/>
            <p:cNvSpPr>
              <a:spLocks noChangeArrowheads="1"/>
            </p:cNvSpPr>
            <p:nvPr/>
          </p:nvSpPr>
          <p:spPr bwMode="auto">
            <a:xfrm>
              <a:off x="5300" y="23"/>
              <a:ext cx="20" cy="10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2"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3"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4"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5"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6"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7"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8"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 name="Rectangle 161"/>
            <p:cNvSpPr>
              <a:spLocks noChangeArrowheads="1"/>
            </p:cNvSpPr>
            <p:nvPr/>
          </p:nvSpPr>
          <p:spPr bwMode="auto">
            <a:xfrm>
              <a:off x="5300" y="4269"/>
              <a:ext cx="20" cy="51"/>
            </a:xfrm>
            <a:prstGeom prst="rect">
              <a:avLst/>
            </a:prstGeom>
            <a:solidFill>
              <a:schemeClr val="bg2">
                <a:alpha val="50000"/>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 name="Freeform 162"/>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53" name="Group 168"/>
          <p:cNvGrpSpPr/>
          <p:nvPr/>
        </p:nvGrpSpPr>
        <p:grpSpPr>
          <a:xfrm>
            <a:off x="152400" y="4724400"/>
            <a:ext cx="1685925" cy="1557338"/>
            <a:chOff x="96" y="2784"/>
            <a:chExt cx="1062" cy="981"/>
          </a:xfrm>
        </p:grpSpPr>
        <p:sp>
          <p:nvSpPr>
            <p:cNvPr id="415" name="Freeform 169"/>
            <p:cNvSpPr/>
            <p:nvPr/>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6" name="Freeform 170"/>
            <p:cNvSpPr>
              <a:spLocks noEditPoints="1"/>
            </p:cNvSpPr>
            <p:nvPr/>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7" name="Freeform 171"/>
            <p:cNvSpPr/>
            <p:nvPr/>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8" name="Freeform 172"/>
            <p:cNvSpPr/>
            <p:nvPr/>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9" name="Freeform 173"/>
            <p:cNvSpPr/>
            <p:nvPr/>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0" name="Freeform 174"/>
            <p:cNvSpPr/>
            <p:nvPr/>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1" name="Freeform 175"/>
            <p:cNvSpPr/>
            <p:nvPr/>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2" name="Freeform 176"/>
            <p:cNvSpPr/>
            <p:nvPr/>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3" name="Freeform 177"/>
            <p:cNvSpPr/>
            <p:nvPr/>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4" name="Freeform 178"/>
            <p:cNvSpPr/>
            <p:nvPr/>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5" name="Freeform 179"/>
            <p:cNvSpPr/>
            <p:nvPr/>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6" name="Freeform 180"/>
            <p:cNvSpPr/>
            <p:nvPr/>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7" name="Freeform 181"/>
            <p:cNvSpPr/>
            <p:nvPr/>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7027"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37031" name="Rectangle 167"/>
          <p:cNvSpPr>
            <a:spLocks noGrp="1" noRot="1" noChangeArrowheads="1"/>
          </p:cNvSpPr>
          <p:nvPr>
            <p:ph type="subTitle" idx="1"/>
          </p:nvPr>
        </p:nvSpPr>
        <p:spPr>
          <a:xfrm>
            <a:off x="1371600" y="3505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428" name="Rectangle 164"/>
          <p:cNvSpPr>
            <a:spLocks noGrp="1" noChangeArrowheads="1"/>
          </p:cNvSpPr>
          <p:nvPr>
            <p:ph type="dt" sz="half" idx="2"/>
          </p:nvPr>
        </p:nvSpPr>
        <p:spPr bwMode="auto">
          <a:xfrm>
            <a:off x="301625" y="6248400"/>
            <a:ext cx="2289175"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9" name="Rectangle 16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 name="Rectangle 166"/>
          <p:cNvSpPr>
            <a:spLocks noGrp="1" noChangeArrowheads="1"/>
          </p:cNvSpPr>
          <p:nvPr>
            <p:ph type="sldNum" sz="quarter" idx="4"/>
          </p:nvPr>
        </p:nvSpPr>
        <p:spPr bwMode="auto">
          <a:xfrm>
            <a:off x="6553200" y="6248400"/>
            <a:ext cx="2289175" cy="476250"/>
          </a:xfrm>
          <a:prstGeom prst="rect">
            <a:avLst/>
          </a:prstGeom>
          <a:ln>
            <a:miter lim="800000"/>
          </a:ln>
        </p:spPr>
        <p:txBody>
          <a:bodyPr vert="horz" wrap="square" lIns="91440" tIns="45720" rIns="91440" bIns="45720" numCol="1" anchor="t" anchorCtr="0" compatLnSpc="1"/>
          <a:lstStyle/>
          <a:p>
            <a:pPr algn="r">
              <a:buNone/>
            </a:pPr>
            <a:fld id="{9A0DB2DC-4C9A-4742-B13C-FB6460FD3503}" type="slidenum">
              <a:rPr lang="en-US" altLang="zh-CN" dirty="0"/>
              <a:pPr algn="r">
                <a:buNone/>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a:xfrm>
            <a:off x="566738" y="0"/>
            <a:ext cx="7891462" cy="6821488"/>
            <a:chOff x="349" y="23"/>
            <a:chExt cx="4971" cy="4297"/>
          </a:xfrm>
        </p:grpSpPr>
        <p:sp>
          <p:nvSpPr>
            <p:cNvPr id="35843" name="Rectangle 3"/>
            <p:cNvSpPr>
              <a:spLocks noChangeArrowheads="1"/>
            </p:cNvSpPr>
            <p:nvPr/>
          </p:nvSpPr>
          <p:spPr bwMode="auto">
            <a:xfrm>
              <a:off x="384"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4"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5"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6"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7"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8"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49"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0"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1"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2"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3"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4" name="Rectangle 14"/>
            <p:cNvSpPr>
              <a:spLocks noChangeArrowheads="1"/>
            </p:cNvSpPr>
            <p:nvPr/>
          </p:nvSpPr>
          <p:spPr bwMode="auto">
            <a:xfrm>
              <a:off x="384"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5" name="Rectangle 15"/>
            <p:cNvSpPr>
              <a:spLocks noChangeArrowheads="1"/>
            </p:cNvSpPr>
            <p:nvPr/>
          </p:nvSpPr>
          <p:spPr bwMode="auto">
            <a:xfrm>
              <a:off x="82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6"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7"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8"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59"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0"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1"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2"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3"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4"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5"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6" name="Rectangle 26"/>
            <p:cNvSpPr>
              <a:spLocks noChangeArrowheads="1"/>
            </p:cNvSpPr>
            <p:nvPr/>
          </p:nvSpPr>
          <p:spPr bwMode="auto">
            <a:xfrm>
              <a:off x="82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7" name="Rectangle 27"/>
            <p:cNvSpPr>
              <a:spLocks noChangeArrowheads="1"/>
            </p:cNvSpPr>
            <p:nvPr/>
          </p:nvSpPr>
          <p:spPr bwMode="auto">
            <a:xfrm>
              <a:off x="127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8"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69"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0"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1"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2"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3"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4"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5"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6"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7"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8" name="Rectangle 38"/>
            <p:cNvSpPr>
              <a:spLocks noChangeArrowheads="1"/>
            </p:cNvSpPr>
            <p:nvPr/>
          </p:nvSpPr>
          <p:spPr bwMode="auto">
            <a:xfrm>
              <a:off x="127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79" name="Rectangle 39"/>
            <p:cNvSpPr>
              <a:spLocks noChangeArrowheads="1"/>
            </p:cNvSpPr>
            <p:nvPr/>
          </p:nvSpPr>
          <p:spPr bwMode="auto">
            <a:xfrm>
              <a:off x="1724"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0"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1"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2"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3"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4"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5"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6"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7"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8"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89"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0" name="Rectangle 50"/>
            <p:cNvSpPr>
              <a:spLocks noChangeArrowheads="1"/>
            </p:cNvSpPr>
            <p:nvPr/>
          </p:nvSpPr>
          <p:spPr bwMode="auto">
            <a:xfrm>
              <a:off x="1724"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1" name="Rectangle 51"/>
            <p:cNvSpPr>
              <a:spLocks noChangeArrowheads="1"/>
            </p:cNvSpPr>
            <p:nvPr/>
          </p:nvSpPr>
          <p:spPr bwMode="auto">
            <a:xfrm>
              <a:off x="2169" y="23"/>
              <a:ext cx="21"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2"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3"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4"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5"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6"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7"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8"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899"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0"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1"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2" name="Rectangle 62"/>
            <p:cNvSpPr>
              <a:spLocks noChangeArrowheads="1"/>
            </p:cNvSpPr>
            <p:nvPr/>
          </p:nvSpPr>
          <p:spPr bwMode="auto">
            <a:xfrm>
              <a:off x="2169" y="4269"/>
              <a:ext cx="21"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3" name="Rectangle 63"/>
            <p:cNvSpPr>
              <a:spLocks noChangeArrowheads="1"/>
            </p:cNvSpPr>
            <p:nvPr/>
          </p:nvSpPr>
          <p:spPr bwMode="auto">
            <a:xfrm>
              <a:off x="262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4"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5"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6"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7"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8"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09"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0"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1"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2"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3"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4" name="Rectangle 74"/>
            <p:cNvSpPr>
              <a:spLocks noChangeArrowheads="1"/>
            </p:cNvSpPr>
            <p:nvPr/>
          </p:nvSpPr>
          <p:spPr bwMode="auto">
            <a:xfrm>
              <a:off x="262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5" name="Rectangle 75"/>
            <p:cNvSpPr>
              <a:spLocks noChangeArrowheads="1"/>
            </p:cNvSpPr>
            <p:nvPr/>
          </p:nvSpPr>
          <p:spPr bwMode="auto">
            <a:xfrm>
              <a:off x="3065"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6"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7"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8"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19"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0"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1"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2"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3"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4"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5"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6" name="Rectangle 86"/>
            <p:cNvSpPr>
              <a:spLocks noChangeArrowheads="1"/>
            </p:cNvSpPr>
            <p:nvPr/>
          </p:nvSpPr>
          <p:spPr bwMode="auto">
            <a:xfrm>
              <a:off x="3065"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7" name="Rectangle 87"/>
            <p:cNvSpPr>
              <a:spLocks noChangeArrowheads="1"/>
            </p:cNvSpPr>
            <p:nvPr/>
          </p:nvSpPr>
          <p:spPr bwMode="auto">
            <a:xfrm>
              <a:off x="351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8"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29"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0"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1"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2"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3"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4"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5"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6"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7"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8" name="Rectangle 98"/>
            <p:cNvSpPr>
              <a:spLocks noChangeArrowheads="1"/>
            </p:cNvSpPr>
            <p:nvPr/>
          </p:nvSpPr>
          <p:spPr bwMode="auto">
            <a:xfrm>
              <a:off x="351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39" name="Rectangle 99"/>
            <p:cNvSpPr>
              <a:spLocks noChangeArrowheads="1"/>
            </p:cNvSpPr>
            <p:nvPr/>
          </p:nvSpPr>
          <p:spPr bwMode="auto">
            <a:xfrm>
              <a:off x="396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0"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1"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2"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3"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4"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5"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6"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7"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8"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49"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0" name="Rectangle 110"/>
            <p:cNvSpPr>
              <a:spLocks noChangeArrowheads="1"/>
            </p:cNvSpPr>
            <p:nvPr/>
          </p:nvSpPr>
          <p:spPr bwMode="auto">
            <a:xfrm>
              <a:off x="396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1" name="Rectangle 111"/>
            <p:cNvSpPr>
              <a:spLocks noChangeArrowheads="1"/>
            </p:cNvSpPr>
            <p:nvPr/>
          </p:nvSpPr>
          <p:spPr bwMode="auto">
            <a:xfrm>
              <a:off x="4405"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2"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3"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4"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5"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6"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7"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8"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59"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0"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1"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2" name="Rectangle 122"/>
            <p:cNvSpPr>
              <a:spLocks noChangeArrowheads="1"/>
            </p:cNvSpPr>
            <p:nvPr/>
          </p:nvSpPr>
          <p:spPr bwMode="auto">
            <a:xfrm>
              <a:off x="4405"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3" name="Rectangle 123"/>
            <p:cNvSpPr>
              <a:spLocks noChangeArrowheads="1"/>
            </p:cNvSpPr>
            <p:nvPr/>
          </p:nvSpPr>
          <p:spPr bwMode="auto">
            <a:xfrm>
              <a:off x="485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4"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5"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6"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7"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8"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69"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0"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1"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2"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3"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4" name="Rectangle 134"/>
            <p:cNvSpPr>
              <a:spLocks noChangeArrowheads="1"/>
            </p:cNvSpPr>
            <p:nvPr/>
          </p:nvSpPr>
          <p:spPr bwMode="auto">
            <a:xfrm>
              <a:off x="485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5" name="Rectangle 135"/>
            <p:cNvSpPr>
              <a:spLocks noChangeArrowheads="1"/>
            </p:cNvSpPr>
            <p:nvPr/>
          </p:nvSpPr>
          <p:spPr bwMode="auto">
            <a:xfrm>
              <a:off x="5300" y="23"/>
              <a:ext cx="20" cy="10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6"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7"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8"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79"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0"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1"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2"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3"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4"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5"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6" name="Rectangle 146"/>
            <p:cNvSpPr>
              <a:spLocks noChangeArrowheads="1"/>
            </p:cNvSpPr>
            <p:nvPr/>
          </p:nvSpPr>
          <p:spPr bwMode="auto">
            <a:xfrm>
              <a:off x="5300" y="4269"/>
              <a:ext cx="20" cy="51"/>
            </a:xfrm>
            <a:prstGeom prst="rect">
              <a:avLst/>
            </a:prstGeom>
            <a:solidFill>
              <a:schemeClr val="bg2">
                <a:alpha val="60001"/>
              </a:schemeClr>
            </a:solidFill>
            <a:ln w="0">
              <a:no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87" name="Freeform 147"/>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27" name="Group 148"/>
          <p:cNvGrpSpPr/>
          <p:nvPr/>
        </p:nvGrpSpPr>
        <p:grpSpPr>
          <a:xfrm>
            <a:off x="1066800" y="3444875"/>
            <a:ext cx="533400" cy="492125"/>
            <a:chOff x="96" y="2784"/>
            <a:chExt cx="1062" cy="981"/>
          </a:xfrm>
        </p:grpSpPr>
        <p:sp>
          <p:nvSpPr>
            <p:cNvPr id="35989" name="Freeform 149"/>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0" name="Freeform 150"/>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1" name="Freeform 151"/>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2" name="Freeform 152"/>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3" name="Freeform 153"/>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4" name="Freeform 154"/>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5" name="Freeform 155"/>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6" name="Freeform 156"/>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7" name="Freeform 157"/>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8" name="Freeform 158"/>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999" name="Freeform 159"/>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0" name="Freeform 160"/>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1" name="Freeform 161"/>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28" name="Group 162"/>
          <p:cNvGrpSpPr/>
          <p:nvPr/>
        </p:nvGrpSpPr>
        <p:grpSpPr>
          <a:xfrm>
            <a:off x="1066800" y="4552950"/>
            <a:ext cx="533400" cy="492125"/>
            <a:chOff x="96" y="2784"/>
            <a:chExt cx="1062" cy="981"/>
          </a:xfrm>
        </p:grpSpPr>
        <p:sp>
          <p:nvSpPr>
            <p:cNvPr id="36003" name="Freeform 163"/>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4" name="Freeform 164"/>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5" name="Freeform 165"/>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6" name="Freeform 166"/>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7" name="Freeform 167"/>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8" name="Freeform 168"/>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09" name="Freeform 169"/>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0" name="Freeform 170"/>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1" name="Freeform 171"/>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2" name="Freeform 172"/>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3" name="Freeform 173"/>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4" name="Freeform 174"/>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5" name="Freeform 175"/>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29" name="Group 176"/>
          <p:cNvGrpSpPr/>
          <p:nvPr/>
        </p:nvGrpSpPr>
        <p:grpSpPr>
          <a:xfrm>
            <a:off x="1066800" y="5562600"/>
            <a:ext cx="533400" cy="492125"/>
            <a:chOff x="96" y="2784"/>
            <a:chExt cx="1062" cy="981"/>
          </a:xfrm>
        </p:grpSpPr>
        <p:sp>
          <p:nvSpPr>
            <p:cNvPr id="36017" name="Freeform 177"/>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8" name="Freeform 178"/>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19" name="Freeform 179"/>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0" name="Freeform 180"/>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1" name="Freeform 181"/>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2" name="Freeform 182"/>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3" name="Freeform 183"/>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4" name="Freeform 184"/>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5" name="Freeform 185"/>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6" name="Freeform 186"/>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7" name="Freeform 187"/>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8" name="Freeform 188"/>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29" name="Freeform 189"/>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30" name="Group 190"/>
          <p:cNvGrpSpPr/>
          <p:nvPr/>
        </p:nvGrpSpPr>
        <p:grpSpPr>
          <a:xfrm>
            <a:off x="381000" y="3962400"/>
            <a:ext cx="533400" cy="492125"/>
            <a:chOff x="96" y="2784"/>
            <a:chExt cx="1062" cy="981"/>
          </a:xfrm>
        </p:grpSpPr>
        <p:sp>
          <p:nvSpPr>
            <p:cNvPr id="36031" name="Freeform 191"/>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2" name="Freeform 192"/>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3" name="Freeform 193"/>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4" name="Freeform 194"/>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5" name="Freeform 195"/>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6" name="Freeform 196"/>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7" name="Freeform 197"/>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8" name="Freeform 198"/>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39" name="Freeform 199"/>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0" name="Freeform 200"/>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1" name="Freeform 201"/>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2" name="Freeform 202"/>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3" name="Freeform 203"/>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31" name="Group 204"/>
          <p:cNvGrpSpPr/>
          <p:nvPr/>
        </p:nvGrpSpPr>
        <p:grpSpPr>
          <a:xfrm>
            <a:off x="381000" y="5070475"/>
            <a:ext cx="533400" cy="492125"/>
            <a:chOff x="96" y="2784"/>
            <a:chExt cx="1062" cy="981"/>
          </a:xfrm>
        </p:grpSpPr>
        <p:sp>
          <p:nvSpPr>
            <p:cNvPr id="36045" name="Freeform 205"/>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6" name="Freeform 206"/>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7" name="Freeform 207"/>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8" name="Freeform 208"/>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49" name="Freeform 209"/>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0" name="Freeform 210"/>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1" name="Freeform 211"/>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2" name="Freeform 212"/>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3" name="Freeform 213"/>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4" name="Freeform 214"/>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5" name="Freeform 215"/>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6" name="Freeform 216"/>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57" name="Freeform 217"/>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32" name="Group 218"/>
          <p:cNvGrpSpPr/>
          <p:nvPr/>
        </p:nvGrpSpPr>
        <p:grpSpPr>
          <a:xfrm>
            <a:off x="381000" y="6121400"/>
            <a:ext cx="533400" cy="492125"/>
            <a:chOff x="96" y="2784"/>
            <a:chExt cx="1062" cy="981"/>
          </a:xfrm>
        </p:grpSpPr>
        <p:sp>
          <p:nvSpPr>
            <p:cNvPr id="36059" name="Freeform 219"/>
            <p:cNvSpPr/>
            <p:nvPr/>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0" name="Freeform 220"/>
            <p:cNvSpPr>
              <a:spLocks noEditPoints="1"/>
            </p:cNvSpPr>
            <p:nvPr/>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1" name="Freeform 221"/>
            <p:cNvSpPr/>
            <p:nvPr/>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2" name="Freeform 222"/>
            <p:cNvSpPr/>
            <p:nvPr/>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3" name="Freeform 223"/>
            <p:cNvSpPr/>
            <p:nvPr/>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4" name="Freeform 224"/>
            <p:cNvSpPr/>
            <p:nvPr/>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5" name="Freeform 225"/>
            <p:cNvSpPr/>
            <p:nvPr/>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6" name="Freeform 226"/>
            <p:cNvSpPr/>
            <p:nvPr/>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7" name="Freeform 227"/>
            <p:cNvSpPr/>
            <p:nvPr/>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8" name="Freeform 228"/>
            <p:cNvSpPr/>
            <p:nvPr/>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69" name="Freeform 229"/>
            <p:cNvSpPr/>
            <p:nvPr/>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0" name="Freeform 230"/>
            <p:cNvSpPr/>
            <p:nvPr/>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1" name="Freeform 231"/>
            <p:cNvSpPr/>
            <p:nvPr/>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33" name="Group 232"/>
          <p:cNvGrpSpPr/>
          <p:nvPr/>
        </p:nvGrpSpPr>
        <p:grpSpPr>
          <a:xfrm>
            <a:off x="6934200" y="-7937"/>
            <a:ext cx="2317750" cy="2063750"/>
            <a:chOff x="4080" y="-5"/>
            <a:chExt cx="1748" cy="1556"/>
          </a:xfrm>
        </p:grpSpPr>
        <p:sp>
          <p:nvSpPr>
            <p:cNvPr id="36073" name="Freeform 233"/>
            <p:cNvSpPr/>
            <p:nvPr/>
          </p:nvSpPr>
          <p:spPr bwMode="auto">
            <a:xfrm>
              <a:off x="4161" y="-5"/>
              <a:ext cx="1585"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40" name="Group 234"/>
            <p:cNvGrpSpPr/>
            <p:nvPr userDrawn="1"/>
          </p:nvGrpSpPr>
          <p:grpSpPr>
            <a:xfrm>
              <a:off x="4080" y="0"/>
              <a:ext cx="1748" cy="1551"/>
              <a:chOff x="2918" y="18"/>
              <a:chExt cx="2958" cy="2699"/>
            </a:xfrm>
          </p:grpSpPr>
          <p:sp>
            <p:nvSpPr>
              <p:cNvPr id="36075" name="Freeform 235"/>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6"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7" name="Freeform 237"/>
              <p:cNvSpPr/>
              <p:nvPr/>
            </p:nvSpPr>
            <p:spPr bwMode="auto">
              <a:xfrm>
                <a:off x="3621" y="1286"/>
                <a:ext cx="237"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8" name="Freeform 238"/>
              <p:cNvSpPr/>
              <p:nvPr/>
            </p:nvSpPr>
            <p:spPr bwMode="auto">
              <a:xfrm>
                <a:off x="3402" y="1403"/>
                <a:ext cx="209"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79" name="Freeform 239"/>
              <p:cNvSpPr/>
              <p:nvPr/>
            </p:nvSpPr>
            <p:spPr bwMode="auto">
              <a:xfrm>
                <a:off x="3273" y="645"/>
                <a:ext cx="683" cy="319"/>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0" name="Freeform 240"/>
              <p:cNvSpPr/>
              <p:nvPr/>
            </p:nvSpPr>
            <p:spPr bwMode="auto">
              <a:xfrm>
                <a:off x="4046" y="1544"/>
                <a:ext cx="490" cy="517"/>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1" name="Freeform 241"/>
              <p:cNvSpPr/>
              <p:nvPr/>
            </p:nvSpPr>
            <p:spPr bwMode="auto">
              <a:xfrm>
                <a:off x="5173" y="1024"/>
                <a:ext cx="500"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2" name="Freeform 242"/>
              <p:cNvSpPr/>
              <p:nvPr/>
            </p:nvSpPr>
            <p:spPr bwMode="auto">
              <a:xfrm>
                <a:off x="5339" y="1003"/>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3" name="Freeform 243"/>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4" name="Freeform 244"/>
              <p:cNvSpPr/>
              <p:nvPr/>
            </p:nvSpPr>
            <p:spPr bwMode="auto">
              <a:xfrm>
                <a:off x="5001" y="1378"/>
                <a:ext cx="699"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5" name="Freeform 245"/>
              <p:cNvSpPr/>
              <p:nvPr/>
            </p:nvSpPr>
            <p:spPr bwMode="auto">
              <a:xfrm>
                <a:off x="5078" y="1540"/>
                <a:ext cx="565"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6" name="Freeform 246"/>
              <p:cNvSpPr/>
              <p:nvPr/>
            </p:nvSpPr>
            <p:spPr bwMode="auto">
              <a:xfrm>
                <a:off x="5041" y="1657"/>
                <a:ext cx="581" cy="479"/>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87" name="Freeform 247"/>
              <p:cNvSpPr/>
              <p:nvPr/>
            </p:nvSpPr>
            <p:spPr bwMode="auto">
              <a:xfrm>
                <a:off x="5420" y="1463"/>
                <a:ext cx="330"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1034" name="Rectangle 248"/>
          <p:cNvSpPr>
            <a:spLocks noGrp="1" noRot="1"/>
          </p:cNvSpPr>
          <p:nvPr>
            <p:ph type="title"/>
          </p:nvPr>
        </p:nvSpPr>
        <p:spPr>
          <a:xfrm>
            <a:off x="298450" y="228600"/>
            <a:ext cx="8540750" cy="1143000"/>
          </a:xfrm>
          <a:prstGeom prst="rect">
            <a:avLst/>
          </a:prstGeom>
          <a:noFill/>
          <a:ln w="9525">
            <a:noFill/>
          </a:ln>
        </p:spPr>
        <p:txBody>
          <a:bodyPr anchor="ctr"/>
          <a:lstStyle/>
          <a:p>
            <a:pPr lvl="0"/>
            <a:r>
              <a:rPr lang="zh-CN" altLang="en-US" dirty="0"/>
              <a:t>单击此处编辑母版标题样式</a:t>
            </a:r>
          </a:p>
        </p:txBody>
      </p:sp>
      <p:sp>
        <p:nvSpPr>
          <p:cNvPr id="1035" name="Rectangle 249"/>
          <p:cNvSpPr>
            <a:spLocks noGrp="1" noRot="1"/>
          </p:cNvSpPr>
          <p:nvPr>
            <p:ph type="body" idx="1"/>
          </p:nvPr>
        </p:nvSpPr>
        <p:spPr>
          <a:xfrm>
            <a:off x="609600" y="1600200"/>
            <a:ext cx="8153400" cy="449897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6090" name="Rectangle 250"/>
          <p:cNvSpPr>
            <a:spLocks noGrp="1" noChangeArrowheads="1"/>
          </p:cNvSpPr>
          <p:nvPr>
            <p:ph type="dt" sz="half" idx="2"/>
          </p:nvPr>
        </p:nvSpPr>
        <p:spPr bwMode="auto">
          <a:xfrm>
            <a:off x="298450" y="6245225"/>
            <a:ext cx="2289175"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91" name="Rectangle 251"/>
          <p:cNvSpPr>
            <a:spLocks noGrp="1" noChangeArrowheads="1"/>
          </p:cNvSpPr>
          <p:nvPr>
            <p:ph type="ftr" sz="quarter" idx="3"/>
          </p:nvPr>
        </p:nvSpPr>
        <p:spPr bwMode="auto">
          <a:xfrm>
            <a:off x="3121025"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092" name="Rectangle 252"/>
          <p:cNvSpPr>
            <a:spLocks noGrp="1" noChangeArrowheads="1"/>
          </p:cNvSpPr>
          <p:nvPr>
            <p:ph type="sldNum" sz="quarter" idx="4"/>
          </p:nvPr>
        </p:nvSpPr>
        <p:spPr bwMode="auto">
          <a:xfrm>
            <a:off x="6550025"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pPr lvl="0" eaLnBrk="1" hangingPunct="1">
                <a:buNone/>
              </a:p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p:cNvSpPr>
          <p:nvPr>
            <p:ph type="ctrTitle"/>
          </p:nvPr>
        </p:nvSpPr>
        <p:spPr>
          <a:xfrm>
            <a:off x="457200" y="685800"/>
            <a:ext cx="7924800" cy="1470025"/>
          </a:xfrm>
        </p:spPr>
        <p:txBody>
          <a:bodyPr vert="horz" wrap="square" lIns="91440" tIns="45720" rIns="91440" bIns="45720" anchor="ctr"/>
          <a:lstStyle/>
          <a:p>
            <a:pPr eaLnBrk="1" hangingPunct="1">
              <a:buClrTx/>
              <a:buSzTx/>
              <a:buFontTx/>
            </a:pPr>
            <a:r>
              <a:rPr lang="zh-CN" altLang="en-US" b="1" dirty="0">
                <a:latin typeface="+mj-lt"/>
                <a:ea typeface="+mj-ea"/>
                <a:cs typeface="+mj-cs"/>
              </a:rPr>
              <a:t>校园疫情防控系统</a:t>
            </a:r>
          </a:p>
        </p:txBody>
      </p:sp>
      <p:sp>
        <p:nvSpPr>
          <p:cNvPr id="3075" name="Rectangle 3"/>
          <p:cNvSpPr>
            <a:spLocks noGrp="1" noRot="1"/>
          </p:cNvSpPr>
          <p:nvPr>
            <p:ph type="subTitle" idx="1"/>
          </p:nvPr>
        </p:nvSpPr>
        <p:spPr/>
        <p:txBody>
          <a:bodyPr vert="horz" wrap="square" lIns="91440" tIns="45720" rIns="91440" bIns="45720" anchor="t"/>
          <a:lstStyle/>
          <a:p>
            <a:pPr eaLnBrk="1" hangingPunct="1">
              <a:lnSpc>
                <a:spcPct val="80000"/>
              </a:lnSpc>
              <a:buSzTx/>
            </a:pPr>
            <a:r>
              <a:rPr lang="zh-CN" altLang="en-US" sz="2800" dirty="0">
                <a:latin typeface="+mn-lt"/>
                <a:ea typeface="+mn-ea"/>
                <a:cs typeface="+mn-cs"/>
              </a:rPr>
              <a:t>姓名：</a:t>
            </a:r>
          </a:p>
          <a:p>
            <a:pPr eaLnBrk="1" hangingPunct="1">
              <a:lnSpc>
                <a:spcPct val="80000"/>
              </a:lnSpc>
              <a:buSzTx/>
            </a:pPr>
            <a:r>
              <a:rPr lang="zh-CN" altLang="en-US" sz="2800" dirty="0">
                <a:latin typeface="+mn-lt"/>
                <a:ea typeface="+mn-ea"/>
                <a:cs typeface="+mn-cs"/>
              </a:rPr>
              <a:t>学号：</a:t>
            </a:r>
          </a:p>
          <a:p>
            <a:pPr eaLnBrk="1" hangingPunct="1">
              <a:lnSpc>
                <a:spcPct val="80000"/>
              </a:lnSpc>
              <a:buSzTx/>
            </a:pPr>
            <a:r>
              <a:rPr lang="zh-CN" altLang="en-US" sz="2800" dirty="0">
                <a:latin typeface="+mn-lt"/>
                <a:ea typeface="+mn-ea"/>
                <a:cs typeface="+mn-cs"/>
              </a:rPr>
              <a:t>专业：</a:t>
            </a:r>
          </a:p>
          <a:p>
            <a:pPr eaLnBrk="1" hangingPunct="1">
              <a:lnSpc>
                <a:spcPct val="80000"/>
              </a:lnSpc>
              <a:buSzTx/>
            </a:pPr>
            <a:r>
              <a:rPr lang="zh-CN" altLang="en-US" sz="2800" dirty="0">
                <a:latin typeface="+mn-lt"/>
                <a:ea typeface="+mn-ea"/>
                <a:cs typeface="+mn-cs"/>
              </a:rPr>
              <a:t>指导教师：</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防疫教育界面图</a:t>
            </a:r>
          </a:p>
        </p:txBody>
      </p:sp>
      <p:pic>
        <p:nvPicPr>
          <p:cNvPr id="29" name="图片 28"/>
          <p:cNvPicPr>
            <a:picLocks noChangeAspect="1"/>
          </p:cNvPicPr>
          <p:nvPr/>
        </p:nvPicPr>
        <p:blipFill>
          <a:blip r:embed="rId2" cstate="print"/>
          <a:stretch>
            <a:fillRect/>
          </a:stretch>
        </p:blipFill>
        <p:spPr>
          <a:xfrm>
            <a:off x="1935480" y="2319973"/>
            <a:ext cx="5273040" cy="22180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p:cNvSpPr>
          <p:nvPr>
            <p:ph type="title"/>
          </p:nvPr>
        </p:nvSpPr>
        <p:spPr>
          <a:xfrm>
            <a:off x="304800" y="228600"/>
            <a:ext cx="8540750" cy="1143000"/>
          </a:xfrm>
        </p:spPr>
        <p:txBody>
          <a:bodyPr vert="horz" wrap="square" lIns="91440" tIns="45720" rIns="91440" bIns="45720" anchor="ctr"/>
          <a:lstStyle/>
          <a:p>
            <a:pPr eaLnBrk="1" hangingPunct="1"/>
            <a:r>
              <a:rPr lang="zh-CN" altLang="en-US" dirty="0"/>
              <a:t>管理员登录界面图</a:t>
            </a:r>
          </a:p>
        </p:txBody>
      </p:sp>
      <p:pic>
        <p:nvPicPr>
          <p:cNvPr id="35" name="图片 34"/>
          <p:cNvPicPr>
            <a:picLocks noChangeAspect="1"/>
          </p:cNvPicPr>
          <p:nvPr/>
        </p:nvPicPr>
        <p:blipFill>
          <a:blip r:embed="rId2" cstate="print"/>
          <a:stretch>
            <a:fillRect/>
          </a:stretch>
        </p:blipFill>
        <p:spPr>
          <a:xfrm>
            <a:off x="1937385" y="2306955"/>
            <a:ext cx="5269230" cy="22440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a:xfrm>
            <a:off x="304800" y="228600"/>
            <a:ext cx="8540750" cy="1143000"/>
          </a:xfrm>
        </p:spPr>
        <p:txBody>
          <a:bodyPr vert="horz" wrap="square" lIns="91440" tIns="45720" rIns="91440" bIns="45720" anchor="ctr"/>
          <a:lstStyle/>
          <a:p>
            <a:pPr eaLnBrk="1" hangingPunct="1"/>
            <a:r>
              <a:rPr lang="zh-CN" altLang="en-US" dirty="0"/>
              <a:t>管理员功能界面图</a:t>
            </a:r>
          </a:p>
        </p:txBody>
      </p:sp>
      <p:sp>
        <p:nvSpPr>
          <p:cNvPr id="10243" name="Rectangle 5"/>
          <p:cNvSpPr/>
          <p:nvPr/>
        </p:nvSpPr>
        <p:spPr>
          <a:xfrm>
            <a:off x="0" y="0"/>
            <a:ext cx="9144000" cy="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0244" name="Rectangle 6"/>
          <p:cNvSpPr/>
          <p:nvPr/>
        </p:nvSpPr>
        <p:spPr>
          <a:xfrm>
            <a:off x="0" y="0"/>
            <a:ext cx="9144000" cy="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0245" name="Rectangle 7"/>
          <p:cNvSpPr/>
          <p:nvPr/>
        </p:nvSpPr>
        <p:spPr>
          <a:xfrm>
            <a:off x="0" y="0"/>
            <a:ext cx="9144000" cy="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pic>
        <p:nvPicPr>
          <p:cNvPr id="36" name="图片 35"/>
          <p:cNvPicPr>
            <a:picLocks noChangeAspect="1"/>
          </p:cNvPicPr>
          <p:nvPr/>
        </p:nvPicPr>
        <p:blipFill>
          <a:blip r:embed="rId2" cstate="print"/>
          <a:stretch>
            <a:fillRect/>
          </a:stretch>
        </p:blipFill>
        <p:spPr>
          <a:xfrm>
            <a:off x="1941195" y="2217103"/>
            <a:ext cx="5261610" cy="24237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p:txBody>
          <a:bodyPr vert="horz" wrap="square" lIns="91440" tIns="45720" rIns="91440" bIns="45720" anchor="ctr"/>
          <a:lstStyle/>
          <a:p>
            <a:pPr eaLnBrk="1" hangingPunct="1"/>
            <a:r>
              <a:rPr lang="zh-CN" altLang="en-US" dirty="0"/>
              <a:t>学生功能界面图</a:t>
            </a:r>
          </a:p>
        </p:txBody>
      </p:sp>
      <p:sp>
        <p:nvSpPr>
          <p:cNvPr id="11267" name="Rectangle 5"/>
          <p:cNvSpPr/>
          <p:nvPr/>
        </p:nvSpPr>
        <p:spPr>
          <a:xfrm>
            <a:off x="0" y="0"/>
            <a:ext cx="9144000" cy="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pic>
        <p:nvPicPr>
          <p:cNvPr id="31" name="图片 30"/>
          <p:cNvPicPr>
            <a:picLocks noChangeAspect="1"/>
          </p:cNvPicPr>
          <p:nvPr/>
        </p:nvPicPr>
        <p:blipFill>
          <a:blip r:embed="rId2" cstate="print"/>
          <a:stretch>
            <a:fillRect/>
          </a:stretch>
        </p:blipFill>
        <p:spPr>
          <a:xfrm>
            <a:off x="1935798" y="2333308"/>
            <a:ext cx="5272405" cy="21913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p:cNvSpPr>
          <p:nvPr>
            <p:ph type="title"/>
          </p:nvPr>
        </p:nvSpPr>
        <p:spPr/>
        <p:txBody>
          <a:bodyPr vert="horz" wrap="square" lIns="91440" tIns="45720" rIns="91440" bIns="45720" anchor="ctr"/>
          <a:lstStyle/>
          <a:p>
            <a:pPr eaLnBrk="1" hangingPunct="1"/>
            <a:r>
              <a:rPr lang="zh-CN" altLang="en-US" dirty="0"/>
              <a:t> 总结</a:t>
            </a:r>
          </a:p>
        </p:txBody>
      </p:sp>
      <p:sp>
        <p:nvSpPr>
          <p:cNvPr id="100" name="文本框 99"/>
          <p:cNvSpPr txBox="1"/>
          <p:nvPr/>
        </p:nvSpPr>
        <p:spPr>
          <a:xfrm>
            <a:off x="771525" y="1371600"/>
            <a:ext cx="7835265" cy="5354320"/>
          </a:xfrm>
          <a:prstGeom prst="rect">
            <a:avLst/>
          </a:prstGeom>
          <a:noFill/>
          <a:ln w="9525">
            <a:noFill/>
          </a:ln>
        </p:spPr>
        <p:txBody>
          <a:bodyPr wrap="square">
            <a:spAutoFit/>
          </a:bodyPr>
          <a:lstStyle/>
          <a:p>
            <a:pPr indent="304800"/>
            <a:r>
              <a:rPr lang="zh-CN" sz="1800" dirty="0">
                <a:ea typeface="宋体" panose="02010600030101010101" pitchFamily="2" charset="-122"/>
              </a:rPr>
              <a:t>通过完成该校园疫情防控系统和本论文的撰写让我更加明白了软件开发过程中软件工程思想的重要性。在项目的前期由于对需求分析做的不够谨慎和明确，导致了后面在设计甚至编码时候造成了许多不必要的麻烦。由此在今后的学习和工作开发之中必须要牢牢把握住软件工程的设计思想和方法，这样可以进一步保证项目开发的健壮性和准确性。</a:t>
            </a:r>
          </a:p>
          <a:p>
            <a:pPr indent="304800"/>
            <a:r>
              <a:rPr lang="zh-CN" sz="1800" dirty="0">
                <a:ea typeface="宋体" panose="02010600030101010101" pitchFamily="2" charset="-122"/>
              </a:rPr>
              <a:t>本网站所实现的是一个校园疫情防控系统，该系统严格按照需求分析制作相关模块，并利用所学知识尽力完成，但是本人由于学识浅薄，无法真正做到让该程序可以投入市场使用，仅仅简单实现部分功能，希望日后还能改善。</a:t>
            </a:r>
          </a:p>
          <a:p>
            <a:pPr indent="304800"/>
            <a:r>
              <a:rPr lang="zh-CN" sz="1800" dirty="0">
                <a:ea typeface="宋体" panose="02010600030101010101" pitchFamily="2" charset="-122"/>
              </a:rPr>
              <a:t>本系统具有以下优点：</a:t>
            </a:r>
          </a:p>
          <a:p>
            <a:pPr indent="304800"/>
            <a:r>
              <a:rPr lang="zh-CN" sz="1800" dirty="0">
                <a:ea typeface="宋体" panose="02010600030101010101" pitchFamily="2" charset="-122"/>
              </a:rPr>
              <a:t>该系统具有较高的适用性，选用B/S结构，可以在绝大部分个人平台上使用该系统。</a:t>
            </a:r>
          </a:p>
          <a:p>
            <a:pPr indent="304800"/>
            <a:r>
              <a:rPr lang="zh-CN" sz="1800" dirty="0">
                <a:ea typeface="宋体" panose="02010600030101010101" pitchFamily="2" charset="-122"/>
              </a:rPr>
              <a:t>系统将用户权限进行划分，管理员和学生能看到及操作的信息不一样，两者具备不同的操作权限。</a:t>
            </a:r>
          </a:p>
          <a:p>
            <a:pPr indent="304800"/>
            <a:r>
              <a:rPr lang="zh-CN" sz="1800" dirty="0">
                <a:ea typeface="宋体" panose="02010600030101010101" pitchFamily="2" charset="-122"/>
              </a:rPr>
              <a:t>该系统操作界面简单明了，大部分人都可以正常使用。</a:t>
            </a:r>
          </a:p>
          <a:p>
            <a:pPr indent="304800"/>
            <a:r>
              <a:rPr lang="zh-CN" sz="1800" dirty="0">
                <a:ea typeface="宋体" panose="02010600030101010101" pitchFamily="2" charset="-122"/>
              </a:rPr>
              <a:t>但也存在以下问题需要改进：</a:t>
            </a:r>
          </a:p>
          <a:p>
            <a:pPr indent="304800"/>
            <a:r>
              <a:rPr lang="zh-CN" sz="1800" dirty="0">
                <a:ea typeface="宋体" panose="02010600030101010101" pitchFamily="2" charset="-122"/>
              </a:rPr>
              <a:t>运行时窗口不能被刷新，可以改进。</a:t>
            </a:r>
          </a:p>
          <a:p>
            <a:pPr indent="304800"/>
            <a:r>
              <a:rPr lang="zh-CN" sz="1800" dirty="0">
                <a:ea typeface="宋体" panose="02010600030101010101" pitchFamily="2" charset="-122"/>
              </a:rPr>
              <a:t>系统过于简单，显示的信息有限。</a:t>
            </a:r>
          </a:p>
          <a:p>
            <a:pPr indent="304800"/>
            <a:r>
              <a:rPr lang="zh-CN" sz="1800" dirty="0">
                <a:ea typeface="宋体" panose="02010600030101010101" pitchFamily="2" charset="-122"/>
              </a:rPr>
              <a:t>不能添加多个管理员账号，如果可以则将利于发展校园疫情防控系统规模，便于校园疫情防控信息集中管理。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p:cNvSpPr>
          <p:nvPr>
            <p:ph type="title"/>
          </p:nvPr>
        </p:nvSpPr>
        <p:spPr/>
        <p:txBody>
          <a:bodyPr vert="horz" wrap="square" lIns="91440" tIns="45720" rIns="91440" bIns="45720" anchor="ctr"/>
          <a:lstStyle/>
          <a:p>
            <a:pPr eaLnBrk="1" hangingPunct="1"/>
            <a:r>
              <a:rPr lang="zh-CN" altLang="en-US" dirty="0"/>
              <a:t>研究背景</a:t>
            </a:r>
          </a:p>
        </p:txBody>
      </p:sp>
      <p:sp>
        <p:nvSpPr>
          <p:cNvPr id="100" name="文本框 99"/>
          <p:cNvSpPr txBox="1"/>
          <p:nvPr/>
        </p:nvSpPr>
        <p:spPr>
          <a:xfrm>
            <a:off x="878205" y="1143635"/>
            <a:ext cx="7559675" cy="4862870"/>
          </a:xfrm>
          <a:prstGeom prst="rect">
            <a:avLst/>
          </a:prstGeom>
          <a:noFill/>
          <a:ln w="9525">
            <a:noFill/>
          </a:ln>
        </p:spPr>
        <p:txBody>
          <a:bodyPr wrap="square">
            <a:spAutoFit/>
          </a:bodyPr>
          <a:lstStyle/>
          <a:p>
            <a:r>
              <a:rPr lang="en-US" sz="1600" dirty="0" smtClean="0"/>
              <a:t>21</a:t>
            </a:r>
            <a:r>
              <a:rPr lang="zh-CN" altLang="en-US" sz="1600" dirty="0" smtClean="0"/>
              <a:t>世纪，我国早在上世纪就已普及互联网信息，互联网对人们生活中带来了无限的便利。像大部分的企事业单位等机构都有自己的管理系统，由传统的管理模式向互联网发展，如今开发自己的系统是时代发展的必然产物。那么开发校园疫情防控系统意义和用处有哪些呢？</a:t>
            </a:r>
          </a:p>
          <a:p>
            <a:r>
              <a:rPr lang="zh-CN" altLang="en-US" sz="1600" dirty="0" smtClean="0"/>
              <a:t>首先提升工作效率：这是很多机构建设系统的目的之一。校园疫情防控系统对于校园来说，可以摆脱传统手写记录的管理模式。利用计算机系统，进行学生信息、管理员信息的管理，其中包含首页、个人中心、学生管理、疫情动态管理、知识信息管理、防疫教育管理、健康打卡管理、请假申请管理、出校登记管理、入校登记管理、核酸报告管理、交流论坛、系统管理等功能的管理，不只是节省了人力和物力，还提高了工作的效率，让管理员和学生可以更加高效地工作。</a:t>
            </a:r>
          </a:p>
          <a:p>
            <a:r>
              <a:rPr lang="zh-CN" altLang="en-US" sz="1600" dirty="0" smtClean="0"/>
              <a:t>其次，对于用户来说，不需要一定到校园进行办公，在家里就可以通过计算机查看个人信息、知识信息、防疫教育，进行交流等内容，并进行新增、修改或删除，有些还能进行导出和打印，非常的便利。</a:t>
            </a:r>
          </a:p>
          <a:p>
            <a:r>
              <a:rPr lang="zh-CN" altLang="en-US" sz="1600" dirty="0" smtClean="0"/>
              <a:t>一个好的系统能将校园疫情防控的管理手段提上一个新的台阶。系统内容可以随时更新，这点对于校园疫情防控拥有者来说是很重要，但这是传统的管理方式都无法做到的。校园疫情防控系统就可以每天更新，随时了解校园疫情防控的最新情况。</a:t>
            </a:r>
          </a:p>
          <a:p>
            <a:r>
              <a:rPr lang="zh-CN" altLang="en-US" sz="1600" dirty="0" smtClean="0"/>
              <a:t>校园疫情防控系统能够通过互联网得到广泛的、全面的宣传，让尽可能多的用户了解和熟知校园疫情防控系统的便捷高效，为管理者和用户提供了服务，节省人力、物力和时间，提高工作效率。</a:t>
            </a:r>
            <a:endParaRPr lang="zh-CN" sz="1600"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p:cNvSpPr>
          <p:nvPr>
            <p:ph type="title"/>
          </p:nvPr>
        </p:nvSpPr>
        <p:spPr/>
        <p:txBody>
          <a:bodyPr vert="horz" wrap="square" lIns="91440" tIns="45720" rIns="91440" bIns="45720" anchor="ctr"/>
          <a:lstStyle/>
          <a:p>
            <a:pPr eaLnBrk="1" hangingPunct="1"/>
            <a:r>
              <a:rPr lang="zh-CN" altLang="en-US" dirty="0" smtClean="0"/>
              <a:t>研究现状</a:t>
            </a:r>
            <a:endParaRPr lang="zh-CN" altLang="en-US" dirty="0"/>
          </a:p>
        </p:txBody>
      </p:sp>
      <p:sp>
        <p:nvSpPr>
          <p:cNvPr id="100" name="文本框 99"/>
          <p:cNvSpPr txBox="1"/>
          <p:nvPr/>
        </p:nvSpPr>
        <p:spPr>
          <a:xfrm>
            <a:off x="813435" y="1371600"/>
            <a:ext cx="7531100" cy="4401205"/>
          </a:xfrm>
          <a:prstGeom prst="rect">
            <a:avLst/>
          </a:prstGeom>
          <a:noFill/>
          <a:ln w="9525">
            <a:noFill/>
          </a:ln>
        </p:spPr>
        <p:txBody>
          <a:bodyPr wrap="square">
            <a:spAutoFit/>
          </a:bodyPr>
          <a:lstStyle/>
          <a:p>
            <a:r>
              <a:rPr lang="zh-CN" altLang="en-US" sz="2000" dirty="0" smtClean="0"/>
              <a:t>在国外很多发达国家，软件产业早已得到全面普及，但我国经济已不断发展，不断引进国外信息化建设，使国内软件行业得以不断发展，在摸索中进步，最终也得到一些成果，我国的软件业迎来了高速的发展，使更多的软件系统得以开发出来，从此逐渐地改变人们的生活工作方式。但是，对于信息化的建设，与很多发达国家相比，由于信息化程度的落后以及经费的不足，我国的线上管理系统开发方面还是相对落后的，因此，要不断的努力探索，争取开发出一个实用的信息化的校园疫情防控系统，来实现校园疫情防控管理的信息化。因此本课题以校园疫情防控为例，目的是开发一个实用的校园疫情防控系统。</a:t>
            </a:r>
          </a:p>
          <a:p>
            <a:r>
              <a:rPr lang="zh-CN" altLang="en-US" sz="2000" dirty="0" smtClean="0"/>
              <a:t>校园疫情防控系统的开发运用</a:t>
            </a:r>
            <a:r>
              <a:rPr lang="en-US" sz="2000" dirty="0" smtClean="0"/>
              <a:t>java</a:t>
            </a:r>
            <a:r>
              <a:rPr lang="zh-CN" altLang="en-US" sz="2000" dirty="0" smtClean="0"/>
              <a:t>技术、</a:t>
            </a:r>
            <a:r>
              <a:rPr lang="en-US" sz="2000" dirty="0" err="1" smtClean="0"/>
              <a:t>springboot</a:t>
            </a:r>
            <a:r>
              <a:rPr lang="zh-CN" altLang="en-US" sz="2000" dirty="0" smtClean="0"/>
              <a:t>框架，</a:t>
            </a:r>
            <a:r>
              <a:rPr lang="en-US" sz="2000" dirty="0" smtClean="0"/>
              <a:t>MIS</a:t>
            </a:r>
            <a:r>
              <a:rPr lang="zh-CN" altLang="en-US" sz="2000" dirty="0" smtClean="0"/>
              <a:t>的总体思想，以及</a:t>
            </a:r>
            <a:r>
              <a:rPr lang="en-US" sz="2000" dirty="0" err="1" smtClean="0"/>
              <a:t>Mysql</a:t>
            </a:r>
            <a:r>
              <a:rPr lang="zh-CN" altLang="en-US" sz="2000" dirty="0" smtClean="0"/>
              <a:t>等技术的支持下共同完成了该系统的开发，实现了校园疫情防控管理的信息化，使用户体验到校园疫情防控管理，管理员管理操作将更加方便，实现目标。</a:t>
            </a:r>
            <a:endParaRPr lang="zh-CN" sz="2000" dirty="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p:cNvSpPr>
          <p:nvPr>
            <p:ph type="title"/>
          </p:nvPr>
        </p:nvSpPr>
        <p:spPr/>
        <p:txBody>
          <a:bodyPr vert="horz" wrap="square" lIns="91440" tIns="45720" rIns="91440" bIns="45720" anchor="ctr"/>
          <a:lstStyle/>
          <a:p>
            <a:pPr eaLnBrk="1" hangingPunct="1"/>
            <a:r>
              <a:rPr lang="zh-CN" altLang="en-US" dirty="0"/>
              <a:t>研究内容</a:t>
            </a:r>
          </a:p>
        </p:txBody>
      </p:sp>
      <p:sp>
        <p:nvSpPr>
          <p:cNvPr id="100" name="文本框 99"/>
          <p:cNvSpPr txBox="1"/>
          <p:nvPr/>
        </p:nvSpPr>
        <p:spPr>
          <a:xfrm>
            <a:off x="813435" y="1371600"/>
            <a:ext cx="7531100" cy="2861310"/>
          </a:xfrm>
          <a:prstGeom prst="rect">
            <a:avLst/>
          </a:prstGeom>
          <a:noFill/>
          <a:ln w="9525">
            <a:noFill/>
          </a:ln>
        </p:spPr>
        <p:txBody>
          <a:bodyPr wrap="square">
            <a:spAutoFit/>
          </a:bodyPr>
          <a:lstStyle/>
          <a:p>
            <a:pPr indent="304800"/>
            <a:r>
              <a:rPr lang="zh-CN" sz="2000">
                <a:ea typeface="宋体" panose="02010600030101010101" pitchFamily="2" charset="-122"/>
              </a:rPr>
              <a:t>校园疫情防控系统的需求和管理上的不断提升，校园疫情防控系统的潜力将无限扩大，校园疫情防控系统在业界被广泛关注，本网站及对此进行总体分析，将校园疫情防控信息管理的发展提供参考。校园疫情防控系统对个人或都有着明显的带动效应，尤其对当地企业、公司的管理帮助更大。</a:t>
            </a:r>
          </a:p>
          <a:p>
            <a:pPr indent="304800"/>
            <a:r>
              <a:rPr lang="zh-CN" sz="2000">
                <a:ea typeface="宋体" panose="02010600030101010101" pitchFamily="2" charset="-122"/>
              </a:rPr>
              <a:t>根据现有的模块，除管理员对系统所有的信息进行管理；另外系统前端还需要：首页、疫情动态、知识信息、防疫教育、交流论坛、疫情公告、个人中心、后台管理等内容进行配合管理。</a:t>
            </a:r>
          </a:p>
          <a:p>
            <a:pPr indent="304800"/>
            <a:endParaRPr lang="zh-CN" sz="200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p:cNvSpPr>
          <p:nvPr>
            <p:ph type="title"/>
          </p:nvPr>
        </p:nvSpPr>
        <p:spPr>
          <a:xfrm>
            <a:off x="304800" y="228600"/>
            <a:ext cx="8540750" cy="1143000"/>
          </a:xfrm>
        </p:spPr>
        <p:txBody>
          <a:bodyPr vert="horz" wrap="square" lIns="91440" tIns="45720" rIns="91440" bIns="45720" anchor="ctr"/>
          <a:lstStyle/>
          <a:p>
            <a:pPr eaLnBrk="1" hangingPunct="1"/>
            <a:r>
              <a:rPr lang="zh-CN" altLang="en-US" dirty="0"/>
              <a:t>需求分析</a:t>
            </a:r>
          </a:p>
        </p:txBody>
      </p:sp>
      <p:sp>
        <p:nvSpPr>
          <p:cNvPr id="100" name="文本框 99"/>
          <p:cNvSpPr txBox="1"/>
          <p:nvPr/>
        </p:nvSpPr>
        <p:spPr>
          <a:xfrm>
            <a:off x="500380" y="1371600"/>
            <a:ext cx="7701915" cy="4707890"/>
          </a:xfrm>
          <a:prstGeom prst="rect">
            <a:avLst/>
          </a:prstGeom>
          <a:noFill/>
          <a:ln w="9525">
            <a:noFill/>
          </a:ln>
        </p:spPr>
        <p:txBody>
          <a:bodyPr wrap="square">
            <a:spAutoFit/>
          </a:bodyPr>
          <a:lstStyle/>
          <a:p>
            <a:pPr indent="304800"/>
            <a:r>
              <a:rPr lang="zh-CN" sz="2000">
                <a:ea typeface="宋体" panose="02010600030101010101" pitchFamily="2" charset="-122"/>
              </a:rPr>
              <a:t>对系统的性能，从（功能、运行、界面、安全）等方面进行，下面我们逐一进行分析；</a:t>
            </a:r>
          </a:p>
          <a:p>
            <a:pPr indent="304800"/>
            <a:r>
              <a:rPr lang="zh-CN" sz="2000">
                <a:ea typeface="宋体" panose="02010600030101010101" pitchFamily="2" charset="-122"/>
              </a:rPr>
              <a:t>1. 系统的功能是否完整进行分析：系统的功能，能对应设计出原始代码和算法，以表格同文字的形式进行详细介绍个人信息保证功能完整；</a:t>
            </a:r>
          </a:p>
          <a:p>
            <a:pPr indent="304800"/>
            <a:r>
              <a:rPr lang="zh-CN" sz="2000">
                <a:ea typeface="宋体" panose="02010600030101010101" pitchFamily="2" charset="-122"/>
              </a:rPr>
              <a:t>2. 系统的运行是否通畅进行分析：系统的每个功能都有编写数据的关系和应对的代码，通过需求分析和可行性分析进行分析和显示系统的物理数据，保证其进行通畅；</a:t>
            </a:r>
          </a:p>
          <a:p>
            <a:pPr indent="304800"/>
            <a:r>
              <a:rPr lang="zh-CN" sz="2000">
                <a:ea typeface="宋体" panose="02010600030101010101" pitchFamily="2" charset="-122"/>
              </a:rPr>
              <a:t>3. 系统的界面设计进行分析：对系统中的软件进行处理与分析的方式是由不同代码来进行的；从而使界面容易操作。</a:t>
            </a:r>
          </a:p>
          <a:p>
            <a:pPr indent="304800"/>
            <a:r>
              <a:rPr lang="zh-CN" sz="2000">
                <a:ea typeface="宋体" panose="02010600030101010101" pitchFamily="2" charset="-122"/>
              </a:rPr>
              <a:t>4. 系统的安全性进行分析：这样才可以每个角色的不同对应的信息也就不同，在登录系统务必使用自己的账号，密码登录，账号与密码错误自然就登录失败了。登录成功可以对自己的信息进行操作，不能对别人的账号的信息进行查看等操作，这样自然保证系统的安全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57166"/>
            <a:ext cx="7772400" cy="1143000"/>
          </a:xfrm>
        </p:spPr>
        <p:txBody>
          <a:bodyPr/>
          <a:lstStyle/>
          <a:p>
            <a:r>
              <a:rPr lang="zh-CN" altLang="en-US" dirty="0" smtClean="0"/>
              <a:t>系统总体结构图</a:t>
            </a:r>
            <a:endParaRPr lang="zh-CN" altLang="en-US" dirty="0"/>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697" name="Object 1"/>
          <p:cNvGraphicFramePr>
            <a:graphicFrameLocks noChangeAspect="1"/>
          </p:cNvGraphicFramePr>
          <p:nvPr/>
        </p:nvGraphicFramePr>
        <p:xfrm>
          <a:off x="2714612" y="1500174"/>
          <a:ext cx="3643337" cy="4981851"/>
        </p:xfrm>
        <a:graphic>
          <a:graphicData uri="http://schemas.openxmlformats.org/presentationml/2006/ole">
            <p:oleObj spid="_x0000_s29697" name="Visio" r:id="rId3" imgW="4848045" imgH="6629357" progId="Visio.Drawing.15">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系统首页界面图</a:t>
            </a:r>
          </a:p>
        </p:txBody>
      </p:sp>
      <p:pic>
        <p:nvPicPr>
          <p:cNvPr id="26" name="图片 25"/>
          <p:cNvPicPr>
            <a:picLocks noChangeAspect="1"/>
          </p:cNvPicPr>
          <p:nvPr/>
        </p:nvPicPr>
        <p:blipFill>
          <a:blip r:embed="rId2" cstate="print"/>
          <a:stretch>
            <a:fillRect/>
          </a:stretch>
        </p:blipFill>
        <p:spPr>
          <a:xfrm>
            <a:off x="1937385" y="2181860"/>
            <a:ext cx="5269230" cy="24942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疫情动态界面图</a:t>
            </a:r>
          </a:p>
        </p:txBody>
      </p:sp>
      <p:pic>
        <p:nvPicPr>
          <p:cNvPr id="3" name="图片 26"/>
          <p:cNvPicPr>
            <a:picLocks noChangeAspect="1"/>
          </p:cNvPicPr>
          <p:nvPr/>
        </p:nvPicPr>
        <p:blipFill>
          <a:blip r:embed="rId2" cstate="print"/>
          <a:stretch>
            <a:fillRect/>
          </a:stretch>
        </p:blipFill>
        <p:spPr>
          <a:xfrm>
            <a:off x="1941513" y="2327593"/>
            <a:ext cx="5260975" cy="22028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知识信息界面图</a:t>
            </a:r>
          </a:p>
        </p:txBody>
      </p:sp>
      <p:pic>
        <p:nvPicPr>
          <p:cNvPr id="28" name="图片 27"/>
          <p:cNvPicPr>
            <a:picLocks noChangeAspect="1"/>
          </p:cNvPicPr>
          <p:nvPr/>
        </p:nvPicPr>
        <p:blipFill>
          <a:blip r:embed="rId2" cstate="print"/>
          <a:stretch>
            <a:fillRect/>
          </a:stretch>
        </p:blipFill>
        <p:spPr>
          <a:xfrm>
            <a:off x="1937703" y="2088198"/>
            <a:ext cx="5268595" cy="2681605"/>
          </a:xfrm>
          <a:prstGeom prst="rect">
            <a:avLst/>
          </a:prstGeom>
          <a:noFill/>
          <a:ln>
            <a:noFill/>
          </a:ln>
        </p:spPr>
      </p:pic>
    </p:spTree>
  </p:cSld>
  <p:clrMapOvr>
    <a:masterClrMapping/>
  </p:clrMapOvr>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CDESIGNN</Template>
  <TotalTime>8</TotalTime>
  <Words>1267</Words>
  <Application>WPS 演示</Application>
  <PresentationFormat>全屏显示(4:3)</PresentationFormat>
  <Paragraphs>42</Paragraphs>
  <Slides>14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16" baseType="lpstr">
      <vt:lpstr>吉祥如意</vt:lpstr>
      <vt:lpstr>Microsoft Visio 绘图</vt:lpstr>
      <vt:lpstr>校园疫情防控系统</vt:lpstr>
      <vt:lpstr>研究背景</vt:lpstr>
      <vt:lpstr>研究现状</vt:lpstr>
      <vt:lpstr>研究内容</vt:lpstr>
      <vt:lpstr>需求分析</vt:lpstr>
      <vt:lpstr>系统总体结构图</vt:lpstr>
      <vt:lpstr>系统首页界面图</vt:lpstr>
      <vt:lpstr>疫情动态界面图</vt:lpstr>
      <vt:lpstr>知识信息界面图</vt:lpstr>
      <vt:lpstr>防疫教育界面图</vt:lpstr>
      <vt:lpstr>管理员登录界面图</vt:lpstr>
      <vt:lpstr>管理员功能界面图</vt:lpstr>
      <vt:lpstr>学生功能界面图</vt:lpstr>
      <vt:lpstr> 总结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74</cp:revision>
  <dcterms:created xsi:type="dcterms:W3CDTF">2022-03-16T01:15:00Z</dcterms:created>
  <dcterms:modified xsi:type="dcterms:W3CDTF">2022-04-05T11:05:09Z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2052-11.1.0.9021</vt:lpwstr>
  </property>
</Properties>
</file>